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6C6FF-4748-4B3B-A7A0-AF86FBE59D1D}" type="datetimeFigureOut">
              <a:rPr lang="en-US" smtClean="0"/>
              <a:pPr/>
              <a:t>1/12/2010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AB812-5057-4D95-A7EE-C2593ECA2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0099"/>
                </a:solidFill>
              </a:rPr>
              <a:t>Objective </a:t>
            </a:r>
            <a:br>
              <a:rPr lang="en-US" sz="6600" dirty="0" smtClean="0">
                <a:solidFill>
                  <a:srgbClr val="000099"/>
                </a:solidFill>
              </a:rPr>
            </a:br>
            <a:endParaRPr lang="en-US" sz="6600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+mj-lt"/>
              </a:rPr>
              <a:t>Distinguish the rules to form the </a:t>
            </a:r>
            <a:r>
              <a:rPr lang="en-US" sz="5400" dirty="0" smtClean="0">
                <a:solidFill>
                  <a:srgbClr val="FF0000"/>
                </a:solidFill>
                <a:latin typeface="+mj-lt"/>
              </a:rPr>
              <a:t>plural</a:t>
            </a:r>
            <a:r>
              <a:rPr lang="en-US" sz="5400" dirty="0" smtClean="0">
                <a:latin typeface="+mj-lt"/>
              </a:rPr>
              <a:t> of a noun.</a:t>
            </a:r>
            <a:endParaRPr lang="en-US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895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000099"/>
                </a:solidFill>
              </a:rPr>
              <a:t>General Rules</a:t>
            </a:r>
            <a:endParaRPr lang="en-US" sz="9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If the noun </a:t>
            </a:r>
            <a:r>
              <a:rPr lang="en-US" b="1" dirty="0" smtClean="0"/>
              <a:t>ends </a:t>
            </a:r>
            <a:r>
              <a:rPr lang="en-US" b="1" dirty="0" smtClean="0"/>
              <a:t>with a </a:t>
            </a:r>
            <a:r>
              <a:rPr lang="en-US" b="1" dirty="0" smtClean="0">
                <a:solidFill>
                  <a:srgbClr val="0033CC"/>
                </a:solidFill>
              </a:rPr>
              <a:t>vowel,</a:t>
            </a:r>
            <a:r>
              <a:rPr lang="en-US" b="1" dirty="0" smtClean="0"/>
              <a:t> add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Examples:</a:t>
            </a:r>
          </a:p>
          <a:p>
            <a:r>
              <a:rPr lang="en-US" sz="4400" i="1" dirty="0" smtClean="0"/>
              <a:t>el </a:t>
            </a:r>
            <a:r>
              <a:rPr lang="en-US" sz="4400" i="1" dirty="0" err="1" smtClean="0"/>
              <a:t>conej</a:t>
            </a:r>
            <a:r>
              <a:rPr lang="en-US" sz="4400" i="1" dirty="0" err="1" smtClean="0">
                <a:solidFill>
                  <a:srgbClr val="0033CC"/>
                </a:solidFill>
              </a:rPr>
              <a:t>o</a:t>
            </a:r>
            <a:r>
              <a:rPr lang="en-US" sz="4400" i="1" dirty="0" smtClean="0"/>
              <a:t> – los </a:t>
            </a:r>
            <a:r>
              <a:rPr lang="en-US" sz="4400" i="1" dirty="0" err="1" smtClean="0"/>
              <a:t>conejo</a:t>
            </a:r>
            <a:r>
              <a:rPr lang="en-US" sz="4400" i="1" dirty="0" err="1" smtClean="0">
                <a:solidFill>
                  <a:srgbClr val="FF0000"/>
                </a:solidFill>
              </a:rPr>
              <a:t>s</a:t>
            </a:r>
            <a:endParaRPr lang="en-US" sz="4400" i="1" dirty="0" smtClean="0">
              <a:solidFill>
                <a:srgbClr val="FF0000"/>
              </a:solidFill>
            </a:endParaRPr>
          </a:p>
          <a:p>
            <a:r>
              <a:rPr lang="en-US" sz="4400" i="1" dirty="0" smtClean="0"/>
              <a:t>el </a:t>
            </a:r>
            <a:r>
              <a:rPr lang="en-US" sz="4400" i="1" dirty="0" err="1" smtClean="0"/>
              <a:t>oj</a:t>
            </a:r>
            <a:r>
              <a:rPr lang="en-US" sz="4400" i="1" dirty="0" err="1" smtClean="0">
                <a:solidFill>
                  <a:srgbClr val="0033CC"/>
                </a:solidFill>
              </a:rPr>
              <a:t>o</a:t>
            </a:r>
            <a:r>
              <a:rPr lang="en-US" sz="4400" i="1" dirty="0" smtClean="0"/>
              <a:t> – los </a:t>
            </a:r>
            <a:r>
              <a:rPr lang="en-US" sz="4400" i="1" dirty="0" err="1" smtClean="0"/>
              <a:t>ojo</a:t>
            </a:r>
            <a:r>
              <a:rPr lang="en-US" sz="4400" i="1" dirty="0" err="1" smtClean="0">
                <a:solidFill>
                  <a:srgbClr val="FF0000"/>
                </a:solidFill>
              </a:rPr>
              <a:t>s</a:t>
            </a:r>
            <a:endParaRPr lang="en-US" sz="4400" i="1" dirty="0" smtClean="0">
              <a:solidFill>
                <a:srgbClr val="FF0000"/>
              </a:solidFill>
            </a:endParaRPr>
          </a:p>
          <a:p>
            <a:r>
              <a:rPr lang="en-US" sz="4400" i="1" dirty="0" smtClean="0"/>
              <a:t>la </a:t>
            </a:r>
            <a:r>
              <a:rPr lang="en-US" sz="4400" i="1" dirty="0" err="1" smtClean="0"/>
              <a:t>bander</a:t>
            </a:r>
            <a:r>
              <a:rPr lang="en-US" sz="4400" i="1" dirty="0" err="1" smtClean="0">
                <a:solidFill>
                  <a:srgbClr val="0033CC"/>
                </a:solidFill>
              </a:rPr>
              <a:t>a</a:t>
            </a:r>
            <a:r>
              <a:rPr lang="en-US" sz="4400" i="1" dirty="0" smtClean="0"/>
              <a:t> – </a:t>
            </a:r>
            <a:r>
              <a:rPr lang="en-US" sz="4400" i="1" dirty="0" err="1" smtClean="0"/>
              <a:t>las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bandera</a:t>
            </a:r>
            <a:r>
              <a:rPr lang="en-US" sz="4400" i="1" dirty="0" err="1" smtClean="0">
                <a:solidFill>
                  <a:srgbClr val="FF0000"/>
                </a:solidFill>
              </a:rPr>
              <a:t>s</a:t>
            </a:r>
            <a:endParaRPr lang="en-US" sz="4400" i="1" dirty="0" smtClean="0">
              <a:solidFill>
                <a:srgbClr val="FF0000"/>
              </a:solidFill>
            </a:endParaRPr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/>
              <a:t>If the noun ends with a </a:t>
            </a:r>
            <a:r>
              <a:rPr lang="en-US" sz="4000" b="1" dirty="0" smtClean="0">
                <a:solidFill>
                  <a:srgbClr val="0033CC"/>
                </a:solidFill>
              </a:rPr>
              <a:t>consonant</a:t>
            </a:r>
            <a:r>
              <a:rPr lang="en-US" sz="4000" b="1" dirty="0" smtClean="0"/>
              <a:t>, add </a:t>
            </a:r>
            <a:r>
              <a:rPr lang="en-US" sz="4000" b="1" dirty="0" err="1" smtClean="0">
                <a:solidFill>
                  <a:srgbClr val="FF0000"/>
                </a:solidFill>
              </a:rPr>
              <a:t>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Examples:</a:t>
            </a:r>
          </a:p>
          <a:p>
            <a:r>
              <a:rPr lang="en-US" sz="4000" i="1" dirty="0" smtClean="0"/>
              <a:t>el anima</a:t>
            </a:r>
            <a:r>
              <a:rPr lang="en-US" sz="4000" i="1" dirty="0" smtClean="0">
                <a:solidFill>
                  <a:srgbClr val="0033CC"/>
                </a:solidFill>
              </a:rPr>
              <a:t>l</a:t>
            </a:r>
            <a:r>
              <a:rPr lang="en-US" sz="4000" i="1" dirty="0" smtClean="0"/>
              <a:t> – los </a:t>
            </a:r>
            <a:r>
              <a:rPr lang="en-US" sz="4000" i="1" dirty="0" err="1" smtClean="0"/>
              <a:t>animal</a:t>
            </a:r>
            <a:r>
              <a:rPr lang="en-US" sz="4000" i="1" dirty="0" err="1" smtClean="0">
                <a:solidFill>
                  <a:srgbClr val="FF0000"/>
                </a:solidFill>
              </a:rPr>
              <a:t>es</a:t>
            </a:r>
            <a:endParaRPr lang="en-US" sz="4000" i="1" dirty="0" smtClean="0">
              <a:solidFill>
                <a:srgbClr val="FF0000"/>
              </a:solidFill>
            </a:endParaRPr>
          </a:p>
          <a:p>
            <a:r>
              <a:rPr lang="en-US" sz="4000" i="1" dirty="0" smtClean="0"/>
              <a:t>la pare</a:t>
            </a:r>
            <a:r>
              <a:rPr lang="en-US" sz="4000" i="1" dirty="0" smtClean="0">
                <a:solidFill>
                  <a:srgbClr val="0033CC"/>
                </a:solidFill>
              </a:rPr>
              <a:t>d</a:t>
            </a:r>
            <a:r>
              <a:rPr lang="en-US" sz="4000" i="1" dirty="0" smtClean="0"/>
              <a:t> – </a:t>
            </a:r>
            <a:r>
              <a:rPr lang="en-US" sz="4000" i="1" dirty="0" err="1" smtClean="0"/>
              <a:t>las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pared</a:t>
            </a:r>
            <a:r>
              <a:rPr lang="en-US" sz="4000" i="1" dirty="0" err="1" smtClean="0">
                <a:solidFill>
                  <a:srgbClr val="FF0000"/>
                </a:solidFill>
              </a:rPr>
              <a:t>es</a:t>
            </a:r>
            <a:endParaRPr lang="en-US" sz="4000" i="1" dirty="0" smtClean="0">
              <a:solidFill>
                <a:srgbClr val="FF0000"/>
              </a:solidFill>
            </a:endParaRPr>
          </a:p>
          <a:p>
            <a:r>
              <a:rPr lang="en-US" sz="4000" i="1" dirty="0" smtClean="0"/>
              <a:t>El </a:t>
            </a:r>
            <a:r>
              <a:rPr lang="en-US" sz="4000" i="1" dirty="0" err="1" smtClean="0"/>
              <a:t>pizarr</a:t>
            </a:r>
            <a:r>
              <a:rPr lang="en-US" sz="4000" i="1" dirty="0" err="1" smtClean="0">
                <a:latin typeface="Calibri"/>
              </a:rPr>
              <a:t>ó</a:t>
            </a:r>
            <a:r>
              <a:rPr lang="en-US" sz="4000" i="1" dirty="0" err="1" smtClean="0">
                <a:solidFill>
                  <a:srgbClr val="0033CC"/>
                </a:solidFill>
                <a:latin typeface="Calibri"/>
              </a:rPr>
              <a:t>n</a:t>
            </a:r>
            <a:r>
              <a:rPr lang="en-US" sz="4000" i="1" dirty="0" smtClean="0">
                <a:latin typeface="Calibri"/>
              </a:rPr>
              <a:t> – los </a:t>
            </a:r>
            <a:r>
              <a:rPr lang="en-US" sz="4000" i="1" dirty="0" err="1" smtClean="0">
                <a:latin typeface="Calibri"/>
              </a:rPr>
              <a:t>pizarron</a:t>
            </a:r>
            <a:r>
              <a:rPr lang="en-US" sz="4000" i="1" dirty="0" err="1" smtClean="0">
                <a:solidFill>
                  <a:srgbClr val="FF0000"/>
                </a:solidFill>
                <a:latin typeface="Calibri"/>
              </a:rPr>
              <a:t>es</a:t>
            </a:r>
            <a:endParaRPr lang="en-US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/>
              <a:t>If the noun ends with </a:t>
            </a:r>
            <a:r>
              <a:rPr lang="en-US" sz="4000" b="1" dirty="0" smtClean="0">
                <a:solidFill>
                  <a:srgbClr val="0033CC"/>
                </a:solidFill>
              </a:rPr>
              <a:t>z</a:t>
            </a:r>
            <a:r>
              <a:rPr lang="en-US" sz="4000" b="1" dirty="0" smtClean="0"/>
              <a:t>, change it to </a:t>
            </a:r>
            <a:r>
              <a:rPr lang="en-US" sz="4000" b="1" dirty="0" smtClean="0">
                <a:solidFill>
                  <a:srgbClr val="FF0000"/>
                </a:solidFill>
              </a:rPr>
              <a:t>c </a:t>
            </a:r>
            <a:r>
              <a:rPr lang="en-US" sz="4000" b="1" dirty="0" smtClean="0"/>
              <a:t>and add </a:t>
            </a:r>
            <a:r>
              <a:rPr lang="en-US" sz="4000" b="1" dirty="0" err="1" smtClean="0">
                <a:solidFill>
                  <a:srgbClr val="FF0000"/>
                </a:solidFill>
              </a:rPr>
              <a:t>es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Examples:</a:t>
            </a:r>
          </a:p>
          <a:p>
            <a:r>
              <a:rPr lang="en-US" sz="4000" i="1" dirty="0" smtClean="0"/>
              <a:t>el </a:t>
            </a:r>
            <a:r>
              <a:rPr lang="en-US" sz="4000" i="1" dirty="0" err="1" smtClean="0"/>
              <a:t>l</a:t>
            </a:r>
            <a:r>
              <a:rPr lang="en-US" sz="4000" i="1" dirty="0" err="1" smtClean="0">
                <a:latin typeface="Calibri"/>
              </a:rPr>
              <a:t>ápi</a:t>
            </a:r>
            <a:r>
              <a:rPr lang="en-US" sz="4000" i="1" dirty="0" err="1" smtClean="0">
                <a:solidFill>
                  <a:srgbClr val="0033CC"/>
                </a:solidFill>
                <a:latin typeface="Calibri"/>
              </a:rPr>
              <a:t>z</a:t>
            </a:r>
            <a:r>
              <a:rPr lang="en-US" sz="4000" i="1" dirty="0" smtClean="0">
                <a:latin typeface="Calibri"/>
              </a:rPr>
              <a:t> - los </a:t>
            </a:r>
            <a:r>
              <a:rPr lang="en-US" sz="4000" i="1" dirty="0" err="1" smtClean="0">
                <a:latin typeface="Calibri"/>
              </a:rPr>
              <a:t>lápi</a:t>
            </a:r>
            <a:r>
              <a:rPr lang="en-US" sz="4000" i="1" dirty="0" err="1" smtClean="0">
                <a:solidFill>
                  <a:srgbClr val="FF0000"/>
                </a:solidFill>
                <a:latin typeface="Calibri"/>
              </a:rPr>
              <a:t>ces</a:t>
            </a:r>
            <a:endParaRPr lang="en-US" sz="4000" i="1" dirty="0" smtClean="0">
              <a:solidFill>
                <a:srgbClr val="FF0000"/>
              </a:solidFill>
              <a:latin typeface="Calibri"/>
            </a:endParaRPr>
          </a:p>
          <a:p>
            <a:r>
              <a:rPr lang="en-US" sz="4000" i="1" dirty="0" smtClean="0">
                <a:latin typeface="Calibri"/>
              </a:rPr>
              <a:t>la </a:t>
            </a:r>
            <a:r>
              <a:rPr lang="en-US" sz="4000" i="1" dirty="0" err="1" smtClean="0">
                <a:latin typeface="Calibri"/>
              </a:rPr>
              <a:t>lu</a:t>
            </a:r>
            <a:r>
              <a:rPr lang="en-US" sz="4000" i="1" dirty="0" err="1" smtClean="0">
                <a:solidFill>
                  <a:srgbClr val="0033CC"/>
                </a:solidFill>
                <a:latin typeface="Calibri"/>
              </a:rPr>
              <a:t>z</a:t>
            </a:r>
            <a:r>
              <a:rPr lang="en-US" sz="4000" i="1" dirty="0" smtClean="0">
                <a:latin typeface="Calibri"/>
              </a:rPr>
              <a:t> – </a:t>
            </a:r>
            <a:r>
              <a:rPr lang="en-US" sz="4000" i="1" dirty="0" err="1" smtClean="0">
                <a:latin typeface="Calibri"/>
              </a:rPr>
              <a:t>las</a:t>
            </a:r>
            <a:r>
              <a:rPr lang="en-US" sz="4000" i="1" dirty="0" smtClean="0">
                <a:latin typeface="Calibri"/>
              </a:rPr>
              <a:t> </a:t>
            </a:r>
            <a:r>
              <a:rPr lang="en-US" sz="4000" i="1" dirty="0" err="1" smtClean="0">
                <a:latin typeface="Calibri"/>
              </a:rPr>
              <a:t>lu</a:t>
            </a:r>
            <a:r>
              <a:rPr lang="en-US" sz="4000" i="1" dirty="0" err="1" smtClean="0">
                <a:solidFill>
                  <a:srgbClr val="FF0000"/>
                </a:solidFill>
                <a:latin typeface="Calibri"/>
              </a:rPr>
              <a:t>ces</a:t>
            </a:r>
            <a:endParaRPr lang="en-US" sz="4000" i="1" dirty="0" smtClean="0">
              <a:solidFill>
                <a:srgbClr val="FF0000"/>
              </a:solidFill>
              <a:latin typeface="Calibri"/>
            </a:endParaRPr>
          </a:p>
          <a:p>
            <a:r>
              <a:rPr lang="en-US" sz="4000" i="1" dirty="0" smtClean="0">
                <a:latin typeface="Calibri"/>
              </a:rPr>
              <a:t>El </a:t>
            </a:r>
            <a:r>
              <a:rPr lang="en-US" sz="4000" i="1" dirty="0" err="1" smtClean="0">
                <a:latin typeface="Calibri"/>
              </a:rPr>
              <a:t>pe</a:t>
            </a:r>
            <a:r>
              <a:rPr lang="en-US" sz="4000" i="1" dirty="0" err="1" smtClean="0">
                <a:solidFill>
                  <a:srgbClr val="0033CC"/>
                </a:solidFill>
                <a:latin typeface="Calibri"/>
              </a:rPr>
              <a:t>z</a:t>
            </a:r>
            <a:r>
              <a:rPr lang="en-US" sz="4000" i="1" dirty="0" smtClean="0">
                <a:latin typeface="Calibri"/>
              </a:rPr>
              <a:t>- los </a:t>
            </a:r>
            <a:r>
              <a:rPr lang="en-US" sz="4000" i="1" dirty="0" err="1" smtClean="0">
                <a:latin typeface="Calibri"/>
              </a:rPr>
              <a:t>pe</a:t>
            </a:r>
            <a:r>
              <a:rPr lang="en-US" sz="4000" i="1" dirty="0" err="1" smtClean="0">
                <a:solidFill>
                  <a:srgbClr val="FF0000"/>
                </a:solidFill>
                <a:latin typeface="Calibri"/>
              </a:rPr>
              <a:t>ces</a:t>
            </a:r>
            <a:endParaRPr lang="en-US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the noun ends with </a:t>
            </a:r>
            <a:r>
              <a:rPr lang="en-US" b="1" dirty="0" err="1" smtClean="0">
                <a:solidFill>
                  <a:srgbClr val="0033CC"/>
                </a:solidFill>
              </a:rPr>
              <a:t>es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0033CC"/>
                </a:solidFill>
              </a:rPr>
              <a:t>is</a:t>
            </a:r>
            <a:r>
              <a:rPr lang="en-US" b="1" dirty="0" smtClean="0"/>
              <a:t>, it does not change in the plural.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Examples:</a:t>
            </a:r>
          </a:p>
          <a:p>
            <a:r>
              <a:rPr lang="en-US" sz="4000" i="1" dirty="0" smtClean="0"/>
              <a:t>el </a:t>
            </a:r>
            <a:r>
              <a:rPr lang="en-US" sz="4000" i="1" dirty="0" err="1" smtClean="0"/>
              <a:t>lune</a:t>
            </a:r>
            <a:r>
              <a:rPr lang="en-US" sz="4000" i="1" dirty="0" err="1" smtClean="0">
                <a:solidFill>
                  <a:srgbClr val="0033CC"/>
                </a:solidFill>
              </a:rPr>
              <a:t>s</a:t>
            </a:r>
            <a:r>
              <a:rPr lang="en-US" sz="4000" i="1" dirty="0" smtClean="0"/>
              <a:t>- los </a:t>
            </a:r>
            <a:r>
              <a:rPr lang="en-US" sz="4000" i="1" dirty="0" err="1" smtClean="0"/>
              <a:t>lunes</a:t>
            </a:r>
            <a:endParaRPr lang="en-US" sz="4000" i="1" dirty="0" smtClean="0"/>
          </a:p>
          <a:p>
            <a:r>
              <a:rPr lang="en-US" sz="4000" i="1" dirty="0" smtClean="0"/>
              <a:t>el </a:t>
            </a:r>
            <a:r>
              <a:rPr lang="en-US" sz="4000" i="1" dirty="0" err="1" smtClean="0"/>
              <a:t>sacapunta</a:t>
            </a:r>
            <a:r>
              <a:rPr lang="en-US" sz="4000" i="1" dirty="0" err="1" smtClean="0">
                <a:solidFill>
                  <a:srgbClr val="0033CC"/>
                </a:solidFill>
              </a:rPr>
              <a:t>s</a:t>
            </a:r>
            <a:r>
              <a:rPr lang="en-US" sz="4000" i="1" dirty="0" smtClean="0"/>
              <a:t>- los </a:t>
            </a:r>
            <a:r>
              <a:rPr lang="en-US" sz="4000" i="1" dirty="0" err="1" smtClean="0"/>
              <a:t>sacapuntas</a:t>
            </a:r>
            <a:endParaRPr lang="en-US" sz="4000" i="1" dirty="0" smtClean="0"/>
          </a:p>
          <a:p>
            <a:r>
              <a:rPr lang="en-US" sz="4000" i="1" dirty="0" smtClean="0"/>
              <a:t>el </a:t>
            </a:r>
            <a:r>
              <a:rPr lang="en-US" sz="4000" i="1" dirty="0" err="1" smtClean="0"/>
              <a:t>marte</a:t>
            </a:r>
            <a:r>
              <a:rPr lang="en-US" sz="4000" i="1" dirty="0" err="1" smtClean="0">
                <a:solidFill>
                  <a:srgbClr val="0033CC"/>
                </a:solidFill>
              </a:rPr>
              <a:t>s</a:t>
            </a:r>
            <a:r>
              <a:rPr lang="en-US" sz="4000" i="1" dirty="0" smtClean="0"/>
              <a:t> – los </a:t>
            </a:r>
            <a:r>
              <a:rPr lang="en-US" sz="4000" i="1" dirty="0" err="1" smtClean="0"/>
              <a:t>martes</a:t>
            </a:r>
            <a:endParaRPr lang="en-US" sz="4000" i="1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130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Objective  </vt:lpstr>
      <vt:lpstr>General Rules</vt:lpstr>
      <vt:lpstr>If the noun ends with a vowel, add s</vt:lpstr>
      <vt:lpstr>If the noun ends with a consonant, add es</vt:lpstr>
      <vt:lpstr>If the noun ends with z, change it to c and add es </vt:lpstr>
      <vt:lpstr>If the noun ends with es or is, it does not change in the plural.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 </dc:title>
  <dc:creator>pmendoza</dc:creator>
  <cp:lastModifiedBy>pmendoza</cp:lastModifiedBy>
  <cp:revision>15</cp:revision>
  <dcterms:created xsi:type="dcterms:W3CDTF">2009-11-18T01:00:07Z</dcterms:created>
  <dcterms:modified xsi:type="dcterms:W3CDTF">2010-01-12T17:34:07Z</dcterms:modified>
</cp:coreProperties>
</file>