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2" r:id="rId4"/>
    <p:sldId id="258" r:id="rId5"/>
    <p:sldId id="261" r:id="rId6"/>
    <p:sldId id="260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F2AB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2503B-38F7-4A0C-A6D1-275DEA163002}" type="datetimeFigureOut">
              <a:rPr lang="en-US" smtClean="0"/>
              <a:pPr/>
              <a:t>3/19/2013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FC589-69B2-467A-8900-94303FB1A9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Subject Pronouns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A </a:t>
            </a:r>
            <a:r>
              <a:rPr lang="en-US" sz="4400" dirty="0" smtClean="0">
                <a:solidFill>
                  <a:srgbClr val="FF0000"/>
                </a:solidFill>
              </a:rPr>
              <a:t>subject pronoun </a:t>
            </a:r>
            <a:r>
              <a:rPr lang="en-US" sz="4400" dirty="0" smtClean="0"/>
              <a:t>is a word used to replace the proper name of a subject in a sentence.</a:t>
            </a:r>
          </a:p>
          <a:p>
            <a:pPr marL="0" indent="0">
              <a:buNone/>
            </a:pPr>
            <a:r>
              <a:rPr lang="en-US" sz="4400" dirty="0" smtClean="0"/>
              <a:t>Example: </a:t>
            </a:r>
            <a:r>
              <a:rPr lang="en-US" sz="4400" u="sng" dirty="0" smtClean="0"/>
              <a:t>Maria</a:t>
            </a:r>
            <a:r>
              <a:rPr lang="en-US" sz="4400" dirty="0" smtClean="0"/>
              <a:t> is running- </a:t>
            </a:r>
            <a:r>
              <a:rPr lang="en-US" sz="4400" dirty="0" smtClean="0">
                <a:solidFill>
                  <a:srgbClr val="FF0000"/>
                </a:solidFill>
              </a:rPr>
              <a:t>She</a:t>
            </a:r>
            <a:r>
              <a:rPr lang="en-US" sz="4400" dirty="0" smtClean="0"/>
              <a:t> is running.</a:t>
            </a:r>
          </a:p>
          <a:p>
            <a:pPr marL="0" indent="0">
              <a:buNone/>
            </a:pPr>
            <a:r>
              <a:rPr lang="en-US" sz="4400" u="sng" dirty="0" smtClean="0">
                <a:solidFill>
                  <a:srgbClr val="FF0000"/>
                </a:solidFill>
              </a:rPr>
              <a:t>She</a:t>
            </a:r>
            <a:r>
              <a:rPr lang="en-US" sz="4400" dirty="0" smtClean="0"/>
              <a:t> is the pronoun used in place of Maria</a:t>
            </a:r>
          </a:p>
          <a:p>
            <a:pPr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Practiquemos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Which pronoun would you use to refer to the following people?</a:t>
            </a:r>
          </a:p>
          <a:p>
            <a:pPr marL="514350" indent="-514350">
              <a:buAutoNum type="arabicPeriod"/>
            </a:pPr>
            <a:r>
              <a:rPr lang="en-US" u="sng" dirty="0" smtClean="0">
                <a:solidFill>
                  <a:srgbClr val="0F2AB1"/>
                </a:solidFill>
              </a:rPr>
              <a:t>Pablo</a:t>
            </a:r>
            <a:r>
              <a:rPr lang="en-US" dirty="0" smtClean="0">
                <a:solidFill>
                  <a:srgbClr val="0F2AB1"/>
                </a:solidFill>
              </a:rPr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amigo.    </a:t>
            </a:r>
            <a:r>
              <a:rPr lang="en-US" u="sng" dirty="0" smtClean="0">
                <a:solidFill>
                  <a:srgbClr val="FF0000"/>
                </a:solidFill>
                <a:latin typeface="Calibri"/>
              </a:rPr>
              <a:t>É</a:t>
            </a:r>
            <a:r>
              <a:rPr lang="en-US" u="sng" dirty="0" smtClean="0">
                <a:solidFill>
                  <a:srgbClr val="FF0000"/>
                </a:solidFill>
              </a:rPr>
              <a:t>l_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99"/>
                </a:solidFill>
              </a:rPr>
              <a:t>La </a:t>
            </a:r>
            <a:r>
              <a:rPr lang="en-US" u="sng" dirty="0" smtClean="0">
                <a:solidFill>
                  <a:srgbClr val="000099"/>
                </a:solidFill>
              </a:rPr>
              <a:t>Sra. Mendoza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profesora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____</a:t>
            </a:r>
          </a:p>
          <a:p>
            <a:pPr marL="514350" indent="-514350">
              <a:buAutoNum type="arabicPeriod"/>
            </a:pPr>
            <a:r>
              <a:rPr lang="en-US" u="sng" dirty="0" smtClean="0">
                <a:solidFill>
                  <a:srgbClr val="0F2AB1"/>
                </a:solidFill>
              </a:rPr>
              <a:t>Alicia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amiga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____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u="sng" dirty="0" smtClean="0">
                <a:solidFill>
                  <a:srgbClr val="000099"/>
                </a:solidFill>
              </a:rPr>
              <a:t>Juan</a:t>
            </a:r>
            <a:r>
              <a:rPr lang="en-US" u="sng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amigo. </a:t>
            </a:r>
            <a:r>
              <a:rPr lang="en-US" dirty="0" smtClean="0">
                <a:solidFill>
                  <a:srgbClr val="FF0000"/>
                </a:solidFill>
              </a:rPr>
              <a:t>____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F2AB1"/>
                </a:solidFill>
              </a:rPr>
              <a:t>La Sra. Jones</a:t>
            </a:r>
            <a:r>
              <a:rPr lang="en-US" u="sng" dirty="0" smtClean="0">
                <a:solidFill>
                  <a:srgbClr val="0F2AB1"/>
                </a:solidFill>
              </a:rPr>
              <a:t> </a:t>
            </a:r>
            <a:r>
              <a:rPr lang="en-US" dirty="0" err="1" smtClean="0"/>
              <a:t>es</a:t>
            </a:r>
            <a:r>
              <a:rPr lang="en-US" dirty="0" smtClean="0"/>
              <a:t> mi </a:t>
            </a:r>
            <a:r>
              <a:rPr lang="en-US" dirty="0" err="1" smtClean="0"/>
              <a:t>profesor</a:t>
            </a:r>
            <a:r>
              <a:rPr lang="en-US" dirty="0" err="1" smtClean="0"/>
              <a:t>a</a:t>
            </a:r>
            <a:r>
              <a:rPr lang="en-US" dirty="0" smtClean="0"/>
              <a:t> de </a:t>
            </a:r>
            <a:r>
              <a:rPr lang="en-US" dirty="0" err="1" smtClean="0"/>
              <a:t>matematicas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____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rgbClr val="000099"/>
                </a:solidFill>
              </a:rPr>
              <a:t>El </a:t>
            </a:r>
            <a:r>
              <a:rPr lang="en-US" u="sng" dirty="0" smtClean="0">
                <a:solidFill>
                  <a:srgbClr val="000099"/>
                </a:solidFill>
              </a:rPr>
              <a:t>Sr. Simmons</a:t>
            </a:r>
            <a:r>
              <a:rPr lang="en-US" u="sng" dirty="0" smtClean="0">
                <a:solidFill>
                  <a:srgbClr val="000099"/>
                </a:solidFill>
              </a:rPr>
              <a:t> 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/>
              <a:t>el</a:t>
            </a:r>
            <a:r>
              <a:rPr lang="en-US" dirty="0" smtClean="0"/>
              <a:t> director. </a:t>
            </a:r>
            <a:r>
              <a:rPr lang="en-US" dirty="0" smtClean="0">
                <a:solidFill>
                  <a:srgbClr val="FF0000"/>
                </a:solidFill>
              </a:rPr>
              <a:t>____</a:t>
            </a:r>
            <a:endParaRPr lang="en-US" dirty="0" smtClean="0"/>
          </a:p>
          <a:p>
            <a:pPr marL="514350" indent="-514350"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Subject Pronouns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  Subject pronouns </a:t>
            </a:r>
            <a:r>
              <a:rPr lang="en-US" sz="4400" dirty="0" smtClean="0"/>
              <a:t>are used to talk to and about other people.</a:t>
            </a:r>
          </a:p>
          <a:p>
            <a:pPr>
              <a:buNone/>
            </a:pP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In Spanish the </a:t>
            </a:r>
            <a:r>
              <a:rPr lang="en-US" sz="4400" dirty="0" smtClean="0">
                <a:solidFill>
                  <a:srgbClr val="FF0000"/>
                </a:solidFill>
              </a:rPr>
              <a:t>subject pronouns </a:t>
            </a:r>
            <a:r>
              <a:rPr lang="en-US" sz="4400" dirty="0" smtClean="0"/>
              <a:t>have the following forms: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Singular Subject Pronouns</a:t>
            </a:r>
            <a:endParaRPr lang="en-US" dirty="0">
              <a:solidFill>
                <a:srgbClr val="000099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1143000"/>
          <a:ext cx="8229600" cy="6126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2057400"/>
                <a:gridCol w="3886200"/>
                <a:gridCol w="228600"/>
              </a:tblGrid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yo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 smtClean="0">
                        <a:solidFill>
                          <a:srgbClr val="000099"/>
                        </a:solidFill>
                      </a:endParaRPr>
                    </a:p>
                    <a:p>
                      <a:pPr algn="l"/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I</a:t>
                      </a:r>
                      <a:endParaRPr lang="en-US" sz="4000" dirty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tú</a:t>
                      </a:r>
                    </a:p>
                    <a:p>
                      <a:pPr algn="ctr"/>
                      <a:r>
                        <a:rPr lang="en-US" sz="4000" dirty="0" smtClean="0">
                          <a:solidFill>
                            <a:srgbClr val="FF0000"/>
                          </a:solidFill>
                        </a:rPr>
                        <a:t>usted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>
                        <a:solidFill>
                          <a:srgbClr val="000099"/>
                        </a:solidFill>
                      </a:endParaRPr>
                    </a:p>
                    <a:p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you (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informal</a:t>
                      </a:r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)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you  (</a:t>
                      </a:r>
                      <a:r>
                        <a:rPr lang="en-US" sz="4000" dirty="0" smtClean="0">
                          <a:solidFill>
                            <a:schemeClr val="tx1"/>
                          </a:solidFill>
                        </a:rPr>
                        <a:t>formal</a:t>
                      </a:r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 smtClean="0"/>
                        <a:t>     </a:t>
                      </a:r>
                      <a:r>
                        <a:rPr lang="en-US" sz="4400" dirty="0" err="1" smtClean="0">
                          <a:solidFill>
                            <a:srgbClr val="FF0000"/>
                          </a:solidFill>
                        </a:rPr>
                        <a:t>ėl</a:t>
                      </a:r>
                      <a:endParaRPr lang="en-US" sz="4400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   ella</a:t>
                      </a:r>
                    </a:p>
                    <a:p>
                      <a:pPr algn="ctr"/>
                      <a:r>
                        <a:rPr lang="en-US" sz="4400" dirty="0" smtClean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he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she</a:t>
                      </a:r>
                    </a:p>
                    <a:p>
                      <a:r>
                        <a:rPr lang="en-US" sz="4000" dirty="0" smtClean="0">
                          <a:solidFill>
                            <a:srgbClr val="000099"/>
                          </a:solidFill>
                        </a:rPr>
                        <a:t>it</a:t>
                      </a:r>
                    </a:p>
                    <a:p>
                      <a:endParaRPr lang="en-US" dirty="0" smtClean="0">
                        <a:solidFill>
                          <a:srgbClr val="000099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99"/>
                        </a:solidFill>
                      </a:endParaRPr>
                    </a:p>
                    <a:p>
                      <a:endParaRPr lang="en-US" dirty="0" smtClean="0">
                        <a:solidFill>
                          <a:srgbClr val="000099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Berlin Sans FB" pitchFamily="34" charset="0"/>
              </a:rPr>
              <a:t>Subject Pronouns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Yo </a:t>
            </a:r>
            <a:r>
              <a:rPr lang="en-US" dirty="0" smtClean="0">
                <a:solidFill>
                  <a:srgbClr val="000099"/>
                </a:solidFill>
              </a:rPr>
              <a:t>(I) </a:t>
            </a:r>
            <a:r>
              <a:rPr lang="en-US" dirty="0" smtClean="0"/>
              <a:t>refers to the person speaking.</a:t>
            </a:r>
          </a:p>
          <a:p>
            <a:r>
              <a:rPr lang="en-US" dirty="0" smtClean="0">
                <a:latin typeface="Calibri"/>
              </a:rPr>
              <a:t>Tú</a:t>
            </a:r>
            <a:r>
              <a:rPr lang="en-US" dirty="0" smtClean="0"/>
              <a:t> or usted </a:t>
            </a:r>
            <a:r>
              <a:rPr lang="en-US" dirty="0" smtClean="0">
                <a:solidFill>
                  <a:srgbClr val="000099"/>
                </a:solidFill>
              </a:rPr>
              <a:t>(you) </a:t>
            </a:r>
            <a:r>
              <a:rPr lang="en-US" dirty="0" smtClean="0"/>
              <a:t>to the person spoken to. </a:t>
            </a:r>
          </a:p>
          <a:p>
            <a:r>
              <a:rPr lang="en-US" dirty="0" smtClean="0">
                <a:latin typeface="Calibri"/>
              </a:rPr>
              <a:t>É</a:t>
            </a:r>
            <a:r>
              <a:rPr lang="en-US" dirty="0" smtClean="0"/>
              <a:t>l or ella </a:t>
            </a:r>
            <a:r>
              <a:rPr lang="en-US" dirty="0" smtClean="0">
                <a:solidFill>
                  <a:srgbClr val="000099"/>
                </a:solidFill>
              </a:rPr>
              <a:t>( he, she ) </a:t>
            </a:r>
            <a:r>
              <a:rPr lang="en-US" dirty="0" smtClean="0"/>
              <a:t>to the person spoken about. </a:t>
            </a:r>
            <a:br>
              <a:rPr lang="en-US" dirty="0" smtClean="0"/>
            </a:br>
            <a:r>
              <a:rPr lang="en-US" dirty="0" smtClean="0"/>
              <a:t>The subject pronoun </a:t>
            </a:r>
            <a:r>
              <a:rPr lang="en-US" i="1" dirty="0" smtClean="0">
                <a:solidFill>
                  <a:srgbClr val="000099"/>
                </a:solidFill>
              </a:rPr>
              <a:t>it</a:t>
            </a:r>
            <a:r>
              <a:rPr lang="en-US" dirty="0" smtClean="0"/>
              <a:t> in English is never expressed in Spanish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Some Examples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</a:t>
            </a:r>
            <a:r>
              <a:rPr lang="en-US" dirty="0" smtClean="0"/>
              <a:t> soy Miguel 			</a:t>
            </a:r>
            <a:r>
              <a:rPr lang="en-US" dirty="0" smtClean="0">
                <a:solidFill>
                  <a:srgbClr val="000099"/>
                </a:solidFill>
              </a:rPr>
              <a:t>I am Miguel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Ella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profesora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0099"/>
                </a:solidFill>
              </a:rPr>
              <a:t>She is the teacher.</a:t>
            </a:r>
          </a:p>
          <a:p>
            <a:r>
              <a:rPr lang="en-US" dirty="0" err="1" smtClean="0"/>
              <a:t>Qui</a:t>
            </a:r>
            <a:r>
              <a:rPr lang="en-US" dirty="0" err="1" smtClean="0">
                <a:latin typeface="Calibri"/>
              </a:rPr>
              <a:t>é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eres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ú</a:t>
            </a:r>
            <a:r>
              <a:rPr lang="en-US" dirty="0" smtClean="0">
                <a:latin typeface="Calibri"/>
              </a:rPr>
              <a:t>?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0099"/>
                </a:solidFill>
              </a:rPr>
              <a:t>Who are you?</a:t>
            </a:r>
          </a:p>
          <a:p>
            <a:r>
              <a:rPr lang="en-US" dirty="0" smtClean="0"/>
              <a:t>Es </a:t>
            </a:r>
            <a:r>
              <a:rPr lang="en-US" dirty="0" smtClean="0">
                <a:solidFill>
                  <a:srgbClr val="FF0000"/>
                </a:solidFill>
              </a:rPr>
              <a:t>usted</a:t>
            </a:r>
            <a:r>
              <a:rPr lang="en-US" dirty="0" smtClean="0"/>
              <a:t> el </a:t>
            </a:r>
            <a:r>
              <a:rPr lang="en-US" dirty="0" err="1" smtClean="0"/>
              <a:t>se</a:t>
            </a:r>
            <a:r>
              <a:rPr lang="en-US" dirty="0" err="1" smtClean="0">
                <a:latin typeface="Calibri"/>
              </a:rPr>
              <a:t>ñ</a:t>
            </a:r>
            <a:r>
              <a:rPr lang="en-US" dirty="0" err="1" smtClean="0"/>
              <a:t>or</a:t>
            </a:r>
            <a:r>
              <a:rPr lang="en-US" dirty="0" smtClean="0"/>
              <a:t> Ramos 	</a:t>
            </a:r>
            <a:r>
              <a:rPr lang="en-US" dirty="0" smtClean="0">
                <a:solidFill>
                  <a:srgbClr val="000099"/>
                </a:solidFill>
              </a:rPr>
              <a:t>Are you Mr. Ramos?</a:t>
            </a:r>
          </a:p>
          <a:p>
            <a:r>
              <a:rPr lang="en-US" dirty="0" err="1" smtClean="0"/>
              <a:t>Qui</a:t>
            </a:r>
            <a:r>
              <a:rPr lang="en-US" dirty="0" err="1" smtClean="0">
                <a:latin typeface="Calibri"/>
              </a:rPr>
              <a:t>é</a:t>
            </a:r>
            <a:r>
              <a:rPr lang="en-US" dirty="0" err="1" smtClean="0"/>
              <a:t>n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é</a:t>
            </a:r>
            <a:r>
              <a:rPr lang="en-US" dirty="0" smtClean="0">
                <a:solidFill>
                  <a:srgbClr val="FF0000"/>
                </a:solidFill>
              </a:rPr>
              <a:t>l</a:t>
            </a:r>
            <a:r>
              <a:rPr lang="en-US" dirty="0" smtClean="0"/>
              <a:t>?			</a:t>
            </a:r>
            <a:r>
              <a:rPr lang="en-US" dirty="0" smtClean="0">
                <a:solidFill>
                  <a:srgbClr val="000099"/>
                </a:solidFill>
              </a:rPr>
              <a:t>Who is he?</a:t>
            </a:r>
          </a:p>
          <a:p>
            <a:r>
              <a:rPr lang="en-US" dirty="0" err="1" smtClean="0"/>
              <a:t>Qu</a:t>
            </a:r>
            <a:r>
              <a:rPr lang="en-US" dirty="0" err="1" smtClean="0">
                <a:latin typeface="Calibri"/>
              </a:rPr>
              <a:t>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 Es un </a:t>
            </a:r>
            <a:r>
              <a:rPr lang="en-US" dirty="0" err="1" smtClean="0"/>
              <a:t>perro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000099"/>
                </a:solidFill>
              </a:rPr>
              <a:t>What is it? It is a dog</a:t>
            </a:r>
            <a:r>
              <a:rPr lang="en-US" dirty="0" smtClean="0"/>
              <a:t>	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Some Basics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Yo</a:t>
            </a:r>
            <a:r>
              <a:rPr lang="en-US" dirty="0" smtClean="0"/>
              <a:t> is not capitalized unless it comes at the beginning of a sentence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  <a:latin typeface="Calibri"/>
              </a:rPr>
              <a:t>ú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usted</a:t>
            </a:r>
            <a:r>
              <a:rPr lang="en-US" dirty="0" smtClean="0"/>
              <a:t> both mean you. </a:t>
            </a:r>
            <a:r>
              <a:rPr lang="en-US" dirty="0" smtClean="0">
                <a:solidFill>
                  <a:srgbClr val="FF0000"/>
                </a:solidFill>
              </a:rPr>
              <a:t>Usted</a:t>
            </a:r>
            <a:r>
              <a:rPr lang="en-US" dirty="0" smtClean="0"/>
              <a:t> is used to show respect or to indicate a more formal relationship with the person addressed. Normally, </a:t>
            </a:r>
            <a:r>
              <a:rPr lang="en-US" dirty="0" smtClean="0">
                <a:solidFill>
                  <a:srgbClr val="FF0000"/>
                </a:solidFill>
              </a:rPr>
              <a:t>usted </a:t>
            </a:r>
            <a:r>
              <a:rPr lang="en-US" dirty="0" smtClean="0"/>
              <a:t>is used to address teachers and elderly people, as well as adults you don’t know well </a:t>
            </a:r>
          </a:p>
          <a:p>
            <a:endParaRPr lang="en-US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rgbClr val="FF0000"/>
                </a:solidFill>
              </a:rPr>
              <a:t>Some Basics </a:t>
            </a:r>
            <a:endParaRPr lang="en-US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Usted is always used with anyone referred to by title:</a:t>
            </a:r>
          </a:p>
          <a:p>
            <a:r>
              <a:rPr lang="en-US" dirty="0" smtClean="0"/>
              <a:t>Sr. (</a:t>
            </a:r>
            <a:r>
              <a:rPr lang="en-US" dirty="0" err="1" smtClean="0"/>
              <a:t>se</a:t>
            </a:r>
            <a:r>
              <a:rPr lang="en-US" dirty="0" err="1" smtClean="0">
                <a:latin typeface="Calibri"/>
              </a:rPr>
              <a:t>ñ</a:t>
            </a:r>
            <a:r>
              <a:rPr lang="en-US" dirty="0" err="1" smtClean="0"/>
              <a:t>or</a:t>
            </a:r>
            <a:r>
              <a:rPr lang="en-US" dirty="0" smtClean="0"/>
              <a:t>)</a:t>
            </a:r>
          </a:p>
          <a:p>
            <a:r>
              <a:rPr lang="en-US" dirty="0" smtClean="0"/>
              <a:t>Sra. (</a:t>
            </a:r>
            <a:r>
              <a:rPr lang="en-US" dirty="0" err="1" smtClean="0"/>
              <a:t>se</a:t>
            </a:r>
            <a:r>
              <a:rPr lang="en-US" dirty="0" err="1" smtClean="0">
                <a:latin typeface="Calibri"/>
              </a:rPr>
              <a:t>ñ</a:t>
            </a:r>
            <a:r>
              <a:rPr lang="en-US" dirty="0" err="1" smtClean="0"/>
              <a:t>ora</a:t>
            </a:r>
            <a:r>
              <a:rPr lang="en-US" dirty="0" smtClean="0"/>
              <a:t>)</a:t>
            </a:r>
          </a:p>
          <a:p>
            <a:r>
              <a:rPr lang="en-US" dirty="0" smtClean="0"/>
              <a:t>Srta.  (</a:t>
            </a:r>
            <a:r>
              <a:rPr lang="en-US" dirty="0" err="1" smtClean="0"/>
              <a:t>se</a:t>
            </a:r>
            <a:r>
              <a:rPr lang="en-US" dirty="0" err="1" smtClean="0">
                <a:latin typeface="Calibri"/>
              </a:rPr>
              <a:t>ñ</a:t>
            </a:r>
            <a:r>
              <a:rPr lang="en-US" dirty="0" err="1" smtClean="0"/>
              <a:t>orita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Prof. (</a:t>
            </a:r>
            <a:r>
              <a:rPr lang="en-US" dirty="0" err="1" smtClean="0"/>
              <a:t>profesor</a:t>
            </a:r>
            <a:r>
              <a:rPr lang="en-US" dirty="0" smtClean="0"/>
              <a:t>(a)</a:t>
            </a:r>
          </a:p>
          <a:p>
            <a:r>
              <a:rPr lang="en-US" dirty="0" smtClean="0"/>
              <a:t>Dr. (doctor)</a:t>
            </a:r>
          </a:p>
          <a:p>
            <a:r>
              <a:rPr lang="en-US" dirty="0" err="1" smtClean="0"/>
              <a:t>Dra</a:t>
            </a:r>
            <a:r>
              <a:rPr lang="en-US" dirty="0" smtClean="0"/>
              <a:t>. (</a:t>
            </a:r>
            <a:r>
              <a:rPr lang="en-US" dirty="0" err="1" smtClean="0"/>
              <a:t>doctora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Buenos </a:t>
            </a:r>
            <a:r>
              <a:rPr lang="en-US" dirty="0" err="1" smtClean="0">
                <a:solidFill>
                  <a:srgbClr val="00B050"/>
                </a:solidFill>
              </a:rPr>
              <a:t>dias</a:t>
            </a:r>
            <a:r>
              <a:rPr lang="en-US" dirty="0" smtClean="0">
                <a:solidFill>
                  <a:srgbClr val="00B050"/>
                </a:solidFill>
              </a:rPr>
              <a:t> Sr. Ramos </a:t>
            </a:r>
            <a:r>
              <a:rPr lang="en-US" dirty="0" smtClean="0">
                <a:solidFill>
                  <a:srgbClr val="00B050"/>
                </a:solidFill>
                <a:latin typeface="Calibri"/>
              </a:rPr>
              <a:t>¿</a:t>
            </a:r>
            <a:r>
              <a:rPr lang="en-US" dirty="0" err="1" smtClean="0">
                <a:solidFill>
                  <a:srgbClr val="00B050"/>
                </a:solidFill>
                <a:latin typeface="Calibri"/>
              </a:rPr>
              <a:t>Có</a:t>
            </a:r>
            <a:r>
              <a:rPr lang="en-US" dirty="0" err="1" smtClean="0">
                <a:solidFill>
                  <a:srgbClr val="00B050"/>
                </a:solidFill>
              </a:rPr>
              <a:t>mo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est</a:t>
            </a:r>
            <a:r>
              <a:rPr lang="en-US" dirty="0" err="1" smtClean="0">
                <a:solidFill>
                  <a:srgbClr val="00B050"/>
                </a:solidFill>
                <a:latin typeface="Calibri"/>
              </a:rPr>
              <a:t>á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usted</a:t>
            </a:r>
            <a:r>
              <a:rPr lang="en-US" i="1" dirty="0" smtClean="0">
                <a:solidFill>
                  <a:srgbClr val="92D050"/>
                </a:solidFill>
              </a:rPr>
              <a:t>?</a:t>
            </a:r>
          </a:p>
          <a:p>
            <a:pPr>
              <a:buNone/>
            </a:pPr>
            <a:endParaRPr lang="en-US" dirty="0" smtClean="0">
              <a:solidFill>
                <a:srgbClr val="00B050"/>
              </a:solidFill>
            </a:endParaRPr>
          </a:p>
          <a:p>
            <a:pPr lvl="3"/>
            <a:endParaRPr lang="en-US" dirty="0"/>
          </a:p>
          <a:p>
            <a:pPr lvl="3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Practiquemos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Indicate which pronoun you would use with the following people. 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yo 	 tú</a:t>
            </a:r>
            <a:r>
              <a:rPr lang="en-US" dirty="0" smtClean="0">
                <a:solidFill>
                  <a:srgbClr val="FF0000"/>
                </a:solidFill>
              </a:rPr>
              <a:t> 	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ú</a:t>
            </a:r>
            <a:r>
              <a:rPr lang="en-US" b="1" dirty="0" smtClean="0">
                <a:solidFill>
                  <a:srgbClr val="FF0000"/>
                </a:solidFill>
              </a:rPr>
              <a:t> 	usted	   ella</a:t>
            </a:r>
            <a:r>
              <a:rPr lang="en-US" dirty="0" smtClean="0">
                <a:solidFill>
                  <a:srgbClr val="FF0000"/>
                </a:solidFill>
              </a:rPr>
              <a:t> 	  </a:t>
            </a:r>
            <a:r>
              <a:rPr lang="en-US" b="1" dirty="0" smtClean="0">
                <a:solidFill>
                  <a:srgbClr val="FF0000"/>
                </a:solidFill>
              </a:rPr>
              <a:t>ella 	   él</a:t>
            </a:r>
            <a:r>
              <a:rPr lang="en-US" dirty="0" smtClean="0">
                <a:solidFill>
                  <a:srgbClr val="FF0000"/>
                </a:solidFill>
              </a:rPr>
              <a:t> 	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é</a:t>
            </a:r>
            <a:r>
              <a:rPr lang="en-US" b="1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Your mother, when you are talking to her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father, when you are talking about him</a:t>
            </a:r>
          </a:p>
          <a:p>
            <a:pPr marL="514350" indent="-514350">
              <a:buAutoNum type="arabicPeriod"/>
            </a:pPr>
            <a:r>
              <a:rPr lang="en-US" dirty="0" smtClean="0"/>
              <a:t>A male friend you are talking about</a:t>
            </a:r>
          </a:p>
          <a:p>
            <a:pPr marL="514350" indent="-514350">
              <a:buAutoNum type="arabicPeriod"/>
            </a:pPr>
            <a:r>
              <a:rPr lang="en-US" dirty="0" smtClean="0"/>
              <a:t>A close friend you are talking to</a:t>
            </a:r>
          </a:p>
          <a:p>
            <a:pPr marL="514350" indent="-514350">
              <a:buAutoNum type="arabicPeriod"/>
            </a:pPr>
            <a:r>
              <a:rPr lang="en-US" dirty="0" smtClean="0"/>
              <a:t>You, talking about yourself</a:t>
            </a:r>
          </a:p>
          <a:p>
            <a:pPr marL="514350" indent="-514350">
              <a:buAutoNum type="arabicPeriod"/>
            </a:pPr>
            <a:r>
              <a:rPr lang="en-US" dirty="0" smtClean="0"/>
              <a:t>A teacher you are talking to</a:t>
            </a:r>
          </a:p>
          <a:p>
            <a:pPr marL="514350" indent="-514350">
              <a:buAutoNum type="arabicPeriod"/>
            </a:pPr>
            <a:r>
              <a:rPr lang="en-US" dirty="0" smtClean="0"/>
              <a:t>A female friend you are talking about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aunt, when you are talking about her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Practiquemos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Would you use </a:t>
            </a:r>
            <a:r>
              <a:rPr lang="en-US" b="1" dirty="0" smtClean="0">
                <a:solidFill>
                  <a:srgbClr val="FF0000"/>
                </a:solidFill>
              </a:rPr>
              <a:t>t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ú</a:t>
            </a:r>
            <a:r>
              <a:rPr lang="en-US" dirty="0" smtClean="0"/>
              <a:t> or </a:t>
            </a:r>
            <a:r>
              <a:rPr lang="en-US" b="1" dirty="0" smtClean="0">
                <a:solidFill>
                  <a:srgbClr val="FF0000"/>
                </a:solidFill>
              </a:rPr>
              <a:t>usted</a:t>
            </a:r>
            <a:r>
              <a:rPr lang="en-US" dirty="0" smtClean="0"/>
              <a:t> to address the following people?</a:t>
            </a:r>
          </a:p>
          <a:p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your sister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principal of your school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teacher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teenage cousin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classmate</a:t>
            </a:r>
          </a:p>
          <a:p>
            <a:pPr marL="514350" indent="-514350">
              <a:buAutoNum type="arabicPeriod"/>
            </a:pPr>
            <a:r>
              <a:rPr lang="en-US" dirty="0" smtClean="0"/>
              <a:t>a clerk at the store</a:t>
            </a:r>
          </a:p>
          <a:p>
            <a:pPr marL="514350" indent="-514350">
              <a:buAutoNum type="arabicPeriod"/>
            </a:pPr>
            <a:r>
              <a:rPr lang="en-US" dirty="0" smtClean="0"/>
              <a:t>your </a:t>
            </a:r>
            <a:r>
              <a:rPr lang="en-US" smtClean="0"/>
              <a:t>best friend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your counselor</a:t>
            </a:r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344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Subject Pronouns</vt:lpstr>
      <vt:lpstr>Subject Pronouns</vt:lpstr>
      <vt:lpstr>Singular Subject Pronouns</vt:lpstr>
      <vt:lpstr>Subject Pronouns</vt:lpstr>
      <vt:lpstr>Some Examples</vt:lpstr>
      <vt:lpstr>Some Basics </vt:lpstr>
      <vt:lpstr>Some Basics </vt:lpstr>
      <vt:lpstr>Practiquemos</vt:lpstr>
      <vt:lpstr>Practiquemos</vt:lpstr>
      <vt:lpstr>Practiquemos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Estar/to be</dc:title>
  <dc:creator>pmendoza</dc:creator>
  <cp:lastModifiedBy>pmendoza</cp:lastModifiedBy>
  <cp:revision>30</cp:revision>
  <dcterms:created xsi:type="dcterms:W3CDTF">2010-02-01T00:21:57Z</dcterms:created>
  <dcterms:modified xsi:type="dcterms:W3CDTF">2013-03-19T20:50:06Z</dcterms:modified>
</cp:coreProperties>
</file>